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313" r:id="rId7"/>
    <p:sldId id="264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0000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7" autoAdjust="0"/>
    <p:restoredTop sz="90929"/>
  </p:normalViewPr>
  <p:slideViewPr>
    <p:cSldViewPr>
      <p:cViewPr varScale="1">
        <p:scale>
          <a:sx n="95" d="100"/>
          <a:sy n="95" d="100"/>
        </p:scale>
        <p:origin x="-6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91928-9168-4173-945B-111BBFFCCC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BA4D-1C32-41E7-AC44-E2FA2F52549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BC9B6-9D5F-4E7F-84EC-57238243E6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es-ES" smtClean="0"/>
              <a:t>Haga clic en el icono para agregar una imagen prediseñada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A52324-D5CD-4A72-8035-3A26DDE897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s-ES" smtClean="0"/>
              <a:t>Haga clic en el icono para agregar una imagen prediseñada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2110D8-90E1-40E4-8F47-0F85E01186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3CC055-AB24-46B9-ADD4-384BAA75AF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2A38-4F2F-4398-8816-393072D552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13AC1-C520-45CA-BF27-A147F06E986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3D6C5-EDA5-48B5-884D-7EBD658059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70ADE-9CCE-4D20-93F7-5ED33DFCE6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4973-43FE-4994-8E77-085A3A08CE6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73F00-F480-4C9F-A3B1-575C0644C7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82241-4D1D-4DCB-A3B3-BFF0A94235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50C15-2C59-466C-A409-54909C05BC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FF3B99-D48C-402C-87F8-0466CA87369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2000" y="609600"/>
            <a:ext cx="7662863" cy="711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s-ES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Informe Delors (UNESCO ,1996)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1600200"/>
            <a:ext cx="6781800" cy="609600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kumimoji="1" lang="es-E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P</a:t>
            </a:r>
            <a:r>
              <a:rPr kumimoji="1" lang="es-MX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ilares</a:t>
            </a:r>
            <a:r>
              <a:rPr kumimoji="1" lang="es-E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 de la Educación</a:t>
            </a:r>
            <a:r>
              <a:rPr kumimoji="1" lang="es-E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  <a:endParaRPr kumimoji="1" lang="es-ES">
              <a:latin typeface="Trebuchet MS" pitchFamily="34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572000" y="2209800"/>
            <a:ext cx="0" cy="15240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800600" y="2590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  <a:latin typeface="Stencil" pitchFamily="82" charset="0"/>
              </a:rPr>
              <a:t>Aprender a:</a:t>
            </a:r>
            <a:r>
              <a:rPr lang="es-ES"/>
              <a:t> 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685800" y="3733800"/>
            <a:ext cx="3886200" cy="771525"/>
            <a:chOff x="432" y="2352"/>
            <a:chExt cx="2448" cy="486"/>
          </a:xfrm>
        </p:grpSpPr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32" y="2544"/>
              <a:ext cx="1104" cy="29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Conocer</a:t>
              </a:r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H="1">
              <a:off x="1536" y="2352"/>
              <a:ext cx="1344" cy="33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2514600" y="3733800"/>
            <a:ext cx="2057400" cy="1381125"/>
            <a:chOff x="1584" y="2352"/>
            <a:chExt cx="1296" cy="870"/>
          </a:xfrm>
        </p:grpSpPr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584" y="2928"/>
              <a:ext cx="960" cy="29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" b="1">
                  <a:solidFill>
                    <a:srgbClr val="000099"/>
                  </a:solidFill>
                  <a:latin typeface="Arial Black" pitchFamily="34" charset="0"/>
                </a:rPr>
                <a:t>Hacer</a:t>
              </a:r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H="1">
              <a:off x="2496" y="2352"/>
              <a:ext cx="384" cy="57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4572000" y="3733800"/>
            <a:ext cx="2362200" cy="1524000"/>
            <a:chOff x="2880" y="2352"/>
            <a:chExt cx="1488" cy="960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2880" y="2832"/>
              <a:ext cx="1488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buFont typeface="Bookshelf Symbol 3" pitchFamily="18" charset="2"/>
                <a:buNone/>
              </a:pPr>
              <a:r>
                <a:rPr lang="es-ES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Vivir con       los demás.</a:t>
              </a:r>
            </a:p>
            <a:p>
              <a:pPr eaLnBrk="0" hangingPunct="0">
                <a:spcBef>
                  <a:spcPct val="50000"/>
                </a:spcBef>
              </a:pPr>
              <a:endParaRPr lang="es-ES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2880" y="2352"/>
              <a:ext cx="912" cy="48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4572000" y="3733800"/>
            <a:ext cx="4114800" cy="838200"/>
            <a:chOff x="2880" y="2352"/>
            <a:chExt cx="2592" cy="528"/>
          </a:xfrm>
        </p:grpSpPr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4560" y="2544"/>
              <a:ext cx="912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buFont typeface="Bookshelf Symbol 3" pitchFamily="18" charset="2"/>
                <a:buNone/>
              </a:pPr>
              <a:r>
                <a:rPr lang="es-ES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Ser</a:t>
              </a:r>
            </a:p>
            <a:p>
              <a:pPr eaLnBrk="0" hangingPunct="0">
                <a:spcBef>
                  <a:spcPct val="50000"/>
                </a:spcBef>
              </a:pPr>
              <a:endParaRPr lang="es-E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2880" y="2352"/>
              <a:ext cx="1680" cy="28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  <p:bldP spid="27651" grpId="0" animBg="1" autoUpdateAnimBg="0"/>
      <p:bldP spid="27652" grpId="0" animBg="1"/>
      <p:bldP spid="276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 “ </a:t>
            </a:r>
            <a:r>
              <a:rPr lang="es-ES" b="1">
                <a:solidFill>
                  <a:schemeClr val="tx1"/>
                </a:solidFill>
              </a:rPr>
              <a:t>Aprender a conocer”</a:t>
            </a: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838200" y="1752600"/>
          <a:ext cx="3810000" cy="3767138"/>
        </p:xfrm>
        <a:graphic>
          <a:graphicData uri="http://schemas.openxmlformats.org/presentationml/2006/ole">
            <p:oleObj spid="_x0000_s28675" name="Imagen" r:id="rId3" imgW="1816560" imgH="1795680" progId="">
              <p:embed/>
            </p:oleObj>
          </a:graphicData>
        </a:graphic>
      </p:graphicFrame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581400"/>
            <a:ext cx="3200400" cy="2667000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s-ES" sz="2400" b="1"/>
              <a:t>como instrumentos necesarios y transferibles para la sociedad en la cual se desenvuelve el ser humano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257800" y="1447800"/>
            <a:ext cx="2819400" cy="466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ADQUISICIÓN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29200" y="2590800"/>
            <a:ext cx="3352800" cy="466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/>
              <a:t>CONOCIMIENTOS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6294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7056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 “Aprender a hacer”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05400" y="2209800"/>
          <a:ext cx="3352800" cy="3400425"/>
        </p:xfrm>
        <a:graphic>
          <a:graphicData uri="http://schemas.openxmlformats.org/presentationml/2006/ole">
            <p:oleObj spid="_x0000_s29699" name="Imagen" r:id="rId3" imgW="5714286" imgH="3800000" progId="">
              <p:embed/>
            </p:oleObj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514600"/>
            <a:ext cx="2667000" cy="1371600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s-ES" sz="2400" b="1"/>
              <a:t>Habilidades </a:t>
            </a:r>
          </a:p>
          <a:p>
            <a:pPr algn="ctr">
              <a:buFontTx/>
              <a:buNone/>
            </a:pPr>
            <a:r>
              <a:rPr lang="es-ES" sz="2400" b="1"/>
              <a:t>y </a:t>
            </a:r>
          </a:p>
          <a:p>
            <a:pPr algn="ctr">
              <a:buFontTx/>
              <a:buNone/>
            </a:pPr>
            <a:r>
              <a:rPr lang="es-ES" sz="2400" b="1"/>
              <a:t>Destrezas</a:t>
            </a:r>
            <a:endParaRPr lang="es-ES" sz="28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2514600" cy="466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b="1">
                <a:latin typeface="Trebuchet MS" pitchFamily="34" charset="0"/>
              </a:rPr>
              <a:t>Adquisición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38200" y="4267200"/>
            <a:ext cx="3505200" cy="18875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endParaRPr kumimoji="1" lang="es-ES" sz="2800" b="1">
              <a:latin typeface="Trebuchet MS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kumimoji="1" lang="es-ES" sz="2800" b="1">
                <a:latin typeface="Trebuchet MS" pitchFamily="34" charset="0"/>
              </a:rPr>
              <a:t>para desenvolverse en el entorno</a:t>
            </a:r>
            <a:endParaRPr kumimoji="1" lang="es-ES" sz="3200">
              <a:latin typeface="Trebuchet MS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s-ES"/>
          </a:p>
        </p:txBody>
      </p:sp>
      <p:cxnSp>
        <p:nvCxnSpPr>
          <p:cNvPr id="29703" name="AutoShape 7"/>
          <p:cNvCxnSpPr>
            <a:cxnSpLocks noChangeShapeType="1"/>
            <a:stCxn id="29701" idx="1"/>
            <a:endCxn id="29700" idx="1"/>
          </p:cNvCxnSpPr>
          <p:nvPr/>
        </p:nvCxnSpPr>
        <p:spPr bwMode="auto">
          <a:xfrm rot="10800000" flipH="1" flipV="1">
            <a:off x="1219200" y="2138363"/>
            <a:ext cx="1588" cy="1062037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9704" name="AutoShape 8"/>
          <p:cNvCxnSpPr>
            <a:cxnSpLocks noChangeShapeType="1"/>
            <a:stCxn id="29700" idx="3"/>
            <a:endCxn id="29702" idx="3"/>
          </p:cNvCxnSpPr>
          <p:nvPr/>
        </p:nvCxnSpPr>
        <p:spPr bwMode="auto">
          <a:xfrm>
            <a:off x="3886200" y="3200400"/>
            <a:ext cx="457200" cy="2011363"/>
          </a:xfrm>
          <a:prstGeom prst="bentConnector3">
            <a:avLst>
              <a:gd name="adj1" fmla="val 1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 “Aprender a vivir con los demás”.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514600"/>
          <a:ext cx="3810000" cy="2935288"/>
        </p:xfrm>
        <a:graphic>
          <a:graphicData uri="http://schemas.openxmlformats.org/presentationml/2006/ole">
            <p:oleObj spid="_x0000_s30723" name="Imagen" r:id="rId3" imgW="4539600" imgH="3497040" progId="">
              <p:embed/>
            </p:oleObj>
          </a:graphicData>
        </a:graphic>
      </p:graphicFrame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3810000" cy="3200400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s-ES" sz="2800"/>
              <a:t>Participación y cooperación en todas las actividades humanas en un marco de armonía y tolerancia.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 “Aprender a Ser”.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/>
            </a:r>
            <a:br>
              <a:rPr lang="es-ES">
                <a:solidFill>
                  <a:schemeClr val="tx1"/>
                </a:solidFill>
              </a:rPr>
            </a:br>
            <a:endParaRPr lang="es-ES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3810000" cy="533400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s-ES" sz="2400" b="1"/>
              <a:t>Compromisos personales</a:t>
            </a:r>
            <a:endParaRPr lang="es-ES" sz="240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1905000"/>
          <a:ext cx="3048000" cy="2665413"/>
        </p:xfrm>
        <a:graphic>
          <a:graphicData uri="http://schemas.openxmlformats.org/presentationml/2006/ole">
            <p:oleObj spid="_x0000_s31748" name="Imagen" r:id="rId3" imgW="5714286" imgH="3771429" progId="">
              <p:embed/>
            </p:oleObj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19200" y="3581400"/>
            <a:ext cx="3048000" cy="466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/>
              <a:t>PERTINENTES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2286000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/>
              <a:t>Con la Sociedad.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0" y="5029200"/>
            <a:ext cx="2590800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/>
              <a:t>Con el medio ambiente.</a:t>
            </a:r>
            <a:r>
              <a:rPr lang="es-ES"/>
              <a:t> </a:t>
            </a:r>
          </a:p>
        </p:txBody>
      </p:sp>
      <p:cxnSp>
        <p:nvCxnSpPr>
          <p:cNvPr id="31752" name="AutoShape 8"/>
          <p:cNvCxnSpPr>
            <a:cxnSpLocks noChangeShapeType="1"/>
            <a:stCxn id="31747" idx="2"/>
            <a:endCxn id="31749" idx="0"/>
          </p:cNvCxnSpPr>
          <p:nvPr/>
        </p:nvCxnSpPr>
        <p:spPr bwMode="auto">
          <a:xfrm rot="5400000">
            <a:off x="2514600" y="3276600"/>
            <a:ext cx="53340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1753" name="AutoShape 9"/>
          <p:cNvCxnSpPr>
            <a:cxnSpLocks noChangeShapeType="1"/>
            <a:stCxn id="31749" idx="2"/>
            <a:endCxn id="31751" idx="0"/>
          </p:cNvCxnSpPr>
          <p:nvPr/>
        </p:nvCxnSpPr>
        <p:spPr bwMode="auto">
          <a:xfrm rot="16200000" flipH="1">
            <a:off x="3052762" y="3738563"/>
            <a:ext cx="981075" cy="160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1754" name="AutoShape 10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 rot="5400000">
            <a:off x="1719262" y="4005263"/>
            <a:ext cx="981075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609600" y="1676400"/>
            <a:ext cx="8081963" cy="4584700"/>
            <a:chOff x="384" y="1056"/>
            <a:chExt cx="5091" cy="2888"/>
          </a:xfrm>
        </p:grpSpPr>
        <p:sp>
          <p:nvSpPr>
            <p:cNvPr id="61443" name="Oval 3"/>
            <p:cNvSpPr>
              <a:spLocks noChangeArrowheads="1"/>
            </p:cNvSpPr>
            <p:nvPr/>
          </p:nvSpPr>
          <p:spPr bwMode="auto">
            <a:xfrm>
              <a:off x="1584" y="2112"/>
              <a:ext cx="1456" cy="1408"/>
            </a:xfrm>
            <a:prstGeom prst="ellipse">
              <a:avLst/>
            </a:prstGeom>
            <a:noFill/>
            <a:ln w="508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960" y="1392"/>
              <a:ext cx="1456" cy="1408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2256" y="1488"/>
              <a:ext cx="1456" cy="1408"/>
            </a:xfrm>
            <a:prstGeom prst="ellipse">
              <a:avLst/>
            </a:prstGeom>
            <a:noFill/>
            <a:ln w="5080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2304" y="2256"/>
              <a:ext cx="168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1528" cy="24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CONOCIMIENTOS</a:t>
              </a:r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3552" y="1344"/>
              <a:ext cx="1236" cy="24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HABILIDADES</a:t>
              </a: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4023" y="3236"/>
              <a:ext cx="1452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COMPETENCIA</a:t>
              </a:r>
              <a:endParaRPr lang="en-US" sz="2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1776" y="3696"/>
              <a:ext cx="1446" cy="248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Actitudes y Valores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4600" y="457200"/>
            <a:ext cx="3962400" cy="528638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s-ES" sz="2800">
                <a:latin typeface="Trebuchet MS" pitchFamily="34" charset="0"/>
              </a:rPr>
              <a:t>El conjunto integrado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5638800" cy="9556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2800">
                <a:solidFill>
                  <a:srgbClr val="000099"/>
                </a:solidFill>
                <a:latin typeface="Trebuchet MS" pitchFamily="34" charset="0"/>
              </a:rPr>
              <a:t>Conocimientos,</a:t>
            </a:r>
            <a:r>
              <a:rPr kumimoji="1" lang="es-ES" sz="2800">
                <a:latin typeface="Trebuchet MS" pitchFamily="34" charset="0"/>
              </a:rPr>
              <a:t> </a:t>
            </a:r>
            <a:r>
              <a:rPr kumimoji="1" lang="es-ES" sz="2800">
                <a:solidFill>
                  <a:srgbClr val="000099"/>
                </a:solidFill>
                <a:latin typeface="Trebuchet MS" pitchFamily="34" charset="0"/>
              </a:rPr>
              <a:t>Destrezas, Habilidades, Actitudes y Valores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3048000" cy="6508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1800" b="1">
                <a:latin typeface="Trebuchet MS" pitchFamily="34" charset="0"/>
              </a:rPr>
              <a:t>Se desarrollan en forma permanente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0" y="2895600"/>
            <a:ext cx="3124200" cy="925513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1800" b="1">
                <a:latin typeface="Trebuchet MS" pitchFamily="34" charset="0"/>
              </a:rPr>
              <a:t>Aplicables para enfrentar la resolución de necesidades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57800" y="4344988"/>
            <a:ext cx="3352800" cy="223202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</a:pPr>
            <a:endParaRPr kumimoji="1" lang="es-ES" sz="2000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kumimoji="1" lang="es-ES" b="1">
                <a:solidFill>
                  <a:srgbClr val="FF3300"/>
                </a:solidFill>
                <a:latin typeface="Trebuchet MS" pitchFamily="34" charset="0"/>
              </a:rPr>
              <a:t>personales, profesionales y sociales.</a:t>
            </a:r>
            <a:r>
              <a:rPr kumimoji="1" lang="es-ES" b="1">
                <a:latin typeface="Trebuchet MS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s-ES" b="1"/>
          </a:p>
        </p:txBody>
      </p:sp>
      <p:cxnSp>
        <p:nvCxnSpPr>
          <p:cNvPr id="10248" name="AutoShape 8"/>
          <p:cNvCxnSpPr>
            <a:cxnSpLocks noChangeShapeType="1"/>
            <a:stCxn id="10242" idx="1"/>
            <a:endCxn id="10243" idx="1"/>
          </p:cNvCxnSpPr>
          <p:nvPr/>
        </p:nvCxnSpPr>
        <p:spPr bwMode="auto">
          <a:xfrm rot="10800000" flipV="1">
            <a:off x="1752600" y="722313"/>
            <a:ext cx="762000" cy="1203325"/>
          </a:xfrm>
          <a:prstGeom prst="bentConnector3">
            <a:avLst>
              <a:gd name="adj1" fmla="val 13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0249" name="AutoShape 9"/>
          <p:cNvCxnSpPr>
            <a:cxnSpLocks noChangeShapeType="1"/>
            <a:stCxn id="10243" idx="2"/>
            <a:endCxn id="10244" idx="3"/>
          </p:cNvCxnSpPr>
          <p:nvPr/>
        </p:nvCxnSpPr>
        <p:spPr bwMode="auto">
          <a:xfrm rot="5400000">
            <a:off x="3591718" y="2469357"/>
            <a:ext cx="1046163" cy="914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0" name="AutoShape 10"/>
          <p:cNvCxnSpPr>
            <a:cxnSpLocks noChangeShapeType="1"/>
            <a:stCxn id="10243" idx="2"/>
            <a:endCxn id="10245" idx="1"/>
          </p:cNvCxnSpPr>
          <p:nvPr/>
        </p:nvCxnSpPr>
        <p:spPr bwMode="auto">
          <a:xfrm rot="16200000" flipH="1">
            <a:off x="4475162" y="2500313"/>
            <a:ext cx="955675" cy="762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3" name="AutoShape 13"/>
          <p:cNvCxnSpPr>
            <a:cxnSpLocks noChangeShapeType="1"/>
            <a:stCxn id="10245" idx="2"/>
            <a:endCxn id="10246" idx="1"/>
          </p:cNvCxnSpPr>
          <p:nvPr/>
        </p:nvCxnSpPr>
        <p:spPr bwMode="auto">
          <a:xfrm rot="5400000">
            <a:off x="5257006" y="3821907"/>
            <a:ext cx="1639887" cy="1638300"/>
          </a:xfrm>
          <a:prstGeom prst="bentConnector4">
            <a:avLst>
              <a:gd name="adj1" fmla="val 15972"/>
              <a:gd name="adj2" fmla="val 11395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025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5029200"/>
            <a:ext cx="3962400" cy="1066800"/>
          </a:xfrm>
          <a:prstGeom prst="actionButtonBlank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/>
              <a:t>INVESTIGACIÓN-ACCION</a:t>
            </a:r>
            <a:endParaRPr lang="es-ES"/>
          </a:p>
        </p:txBody>
      </p:sp>
      <p:cxnSp>
        <p:nvCxnSpPr>
          <p:cNvPr id="10255" name="AutoShape 15"/>
          <p:cNvCxnSpPr>
            <a:cxnSpLocks noChangeShapeType="1"/>
            <a:stCxn id="10244" idx="2"/>
            <a:endCxn id="10254" idx="3"/>
          </p:cNvCxnSpPr>
          <p:nvPr/>
        </p:nvCxnSpPr>
        <p:spPr bwMode="auto">
          <a:xfrm>
            <a:off x="2133600" y="3775075"/>
            <a:ext cx="0" cy="132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pilares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pilares</Template>
  <TotalTime>4</TotalTime>
  <Words>118</Words>
  <Application>Microsoft Office PowerPoint</Application>
  <PresentationFormat>Presentación en pantalla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pilares</vt:lpstr>
      <vt:lpstr>Imagen</vt:lpstr>
      <vt:lpstr>Diapositiva 1</vt:lpstr>
      <vt:lpstr>   “ Aprender a conocer”   </vt:lpstr>
      <vt:lpstr>   “Aprender a hacer”   </vt:lpstr>
      <vt:lpstr>  “Aprender a vivir con los demás”.     </vt:lpstr>
      <vt:lpstr>   “Aprender a Ser”.    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EDNA LUZ</dc:creator>
  <cp:lastModifiedBy>EDNA LUZ</cp:lastModifiedBy>
  <cp:revision>1</cp:revision>
  <dcterms:created xsi:type="dcterms:W3CDTF">2010-06-15T17:12:45Z</dcterms:created>
  <dcterms:modified xsi:type="dcterms:W3CDTF">2010-06-19T10:38:43Z</dcterms:modified>
</cp:coreProperties>
</file>