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2" r:id="rId19"/>
    <p:sldId id="262" r:id="rId20"/>
    <p:sldId id="280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AFC019-841F-4A74-917A-CB06BE55DD18}" type="datetimeFigureOut">
              <a:rPr lang="es-CO" smtClean="0"/>
              <a:t>19/02/2015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49053C-BA9F-4A80-9D51-E2402F4FF243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4539"/>
            <a:ext cx="8352928" cy="656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04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PROTÁGORAS (480-C. 411 A.C.)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395787"/>
          </a:xfr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Filósofo griego. Fue el primer pensador en llamarse a sí mismo </a:t>
            </a:r>
            <a:r>
              <a:rPr lang="es-E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sofista y en enseñar a cambio de dinero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fundamento de su reflexión fue la doctrina de que nada es bueno o malo, verdadero o falso, que cada persona es su propia autoridad última; esta creencia se resume en su frase: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s-E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“El hombre es la medida de todas las cosas”.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8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s-ES" sz="2400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0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AE5F8-5AE8-4EA8-AF59-0EC5231D6EB1}" type="slidenum">
              <a:rPr lang="es-ES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24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PIRRÓN (C. 360-C. 272 A.C.)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5038"/>
            <a:ext cx="7772400" cy="3890962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</p:spPr>
        <p:txBody>
          <a:bodyPr/>
          <a:lstStyle/>
          <a:p>
            <a:pPr algn="just" eaLnBrk="1" hangingPunct="1"/>
            <a:r>
              <a:rPr lang="es-ES" smtClean="0"/>
              <a:t>Pensador griego. Introductor del escepticismo puro en la filosofía griega, originó la escuela conocida como pirronismo y está considerado el fundador del escepticismo filosófico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2EAD8-A465-4B18-80E1-13EB37CAAD4E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4213" y="1196752"/>
            <a:ext cx="7772400" cy="4899248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4000" b="1" dirty="0">
                <a:latin typeface="Arial" pitchFamily="34" charset="0"/>
                <a:cs typeface="Arial" pitchFamily="34" charset="0"/>
              </a:rPr>
              <a:t>Pensador griego. Introductor del escepticismo puro en la filosofía griega, originó la escuela conocida como pirronismo y está considerado </a:t>
            </a:r>
            <a:r>
              <a:rPr lang="es-ES" sz="4000" b="1" u="sng" dirty="0">
                <a:latin typeface="Arial" pitchFamily="34" charset="0"/>
                <a:cs typeface="Arial" pitchFamily="34" charset="0"/>
              </a:rPr>
              <a:t>el fundador del escepticismo filosófico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3200" dirty="0">
              <a:latin typeface="+mn-lt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07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223963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PIRRÓN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785"/>
            <a:ext cx="7772400" cy="4896966"/>
          </a:xfr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800" dirty="0" smtClean="0">
              <a:solidFill>
                <a:srgbClr val="FF000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Pirrón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pensaba que la naturaleza real de las cosas no puede ser en verdad comprendida, y por ello </a:t>
            </a:r>
            <a:r>
              <a:rPr lang="es-ES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imposible alcanzar el conocimiento objetivo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Mantenía que la actitud correcta para el filósofo es la imperturbabilidad y la suspensión total del juicio, y que en esta actitud se asienta la libertad de la pasión, la calma de la mente y la tranquilidad del alma, que constituyen las cualidades humanas más altas y meritorias.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3A96-8DF7-4F23-8F72-70A102D9A9CE}" type="slidenum">
              <a:rPr lang="es-ES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11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ES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ROMA</a:t>
            </a:r>
            <a:endParaRPr lang="es-CO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La educación moral, cívica y religiosa, o sea, las tradiciones patrias, tiene una historia propia, la instrucción escolar en sentido técnico, en especial las letras es totalmente griega. </a:t>
            </a:r>
          </a:p>
          <a:p>
            <a:pPr algn="ctr" eaLnBrk="1" hangingPunct="1"/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A los romanos se les atribuye los valores; a los griegos la cultura.</a:t>
            </a:r>
            <a:endParaRPr lang="es-CO" sz="3600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B5936-7BAC-4249-947B-93D5BC7021E6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8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EL ESCLAVO MAESTRO</a:t>
            </a:r>
            <a:endParaRPr lang="es-CO" b="1" dirty="0"/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s-ES" b="1" dirty="0" smtClean="0"/>
              <a:t>El cuadro educativo se centraba en la formación del ciudadano, del político. </a:t>
            </a:r>
            <a:r>
              <a:rPr lang="es-ES" b="1" u="sng" dirty="0" smtClean="0"/>
              <a:t>Y es llevada a cabo por esclavos </a:t>
            </a:r>
            <a:r>
              <a:rPr lang="es-ES" b="1" dirty="0" smtClean="0"/>
              <a:t>profesionistas. El desarrollo histórico pasó del esclavo </a:t>
            </a:r>
            <a:r>
              <a:rPr lang="es-ES" b="1" dirty="0" err="1" smtClean="0"/>
              <a:t>pedagógo</a:t>
            </a:r>
            <a:r>
              <a:rPr lang="es-ES" b="1" dirty="0" smtClean="0"/>
              <a:t> y maestro en el seno de su familia al esclavo maestro de niños de diversas familias, para llegar finalmente al esclavo liberto que enseña en una escuela propia.</a:t>
            </a:r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D10E5-FCA3-4B83-B156-3466181A87F7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87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518816"/>
          </a:xfrm>
        </p:spPr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LOS GRIEGOS CONQUISTARON A ROMA</a:t>
            </a:r>
            <a:endParaRPr lang="es-CO" b="1" dirty="0"/>
          </a:p>
        </p:txBody>
      </p:sp>
      <p:sp>
        <p:nvSpPr>
          <p:cNvPr id="41987" name="2 Marcador de contenido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95725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es-ES" sz="4000" b="1" u="sng" dirty="0" smtClean="0"/>
              <a:t>En Roma estos esclavos maestros fueron griegos </a:t>
            </a:r>
            <a:r>
              <a:rPr lang="es-ES" sz="4000" b="1" dirty="0" smtClean="0"/>
              <a:t>que, hablaban o no perfectamente el latín, enseñaron en su propia lengua y trasmitieron su propia cultura a los romanos.</a:t>
            </a:r>
            <a:endParaRPr lang="es-CO" sz="4000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61544-B051-425F-B600-D76253BE235E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37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QUINTILIANO</a:t>
            </a:r>
            <a:endParaRPr lang="es-CO" b="1" dirty="0"/>
          </a:p>
        </p:txBody>
      </p:sp>
      <p:sp>
        <p:nvSpPr>
          <p:cNvPr id="47107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Quintiliano es el personaje más importante para conocer esta escuela y sus enseñanzas. Por ejemplo: </a:t>
            </a:r>
            <a:r>
              <a:rPr lang="es-ES" sz="4000" b="1" u="sng" dirty="0" smtClean="0">
                <a:latin typeface="Arial" pitchFamily="34" charset="0"/>
                <a:cs typeface="Arial" pitchFamily="34" charset="0"/>
              </a:rPr>
              <a:t>en el estudio de la gramática 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se definen dos partes: la metódica y la histórica. Hoy: la gramática y la literatura</a:t>
            </a:r>
            <a:endParaRPr lang="es-CO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8F9A0-508A-4CF2-B531-57CA37CCE547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16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HOMBRE CULTO</a:t>
            </a:r>
            <a:endParaRPr lang="es-CO" b="1" dirty="0"/>
          </a:p>
        </p:txBody>
      </p:sp>
      <p:sp>
        <p:nvSpPr>
          <p:cNvPr id="481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s-ES" b="1" dirty="0" smtClean="0"/>
              <a:t>Para ser un hombre culto Quintiliano resalta las disciplinas fundamentales: la música, la astronomía, la filosofía natural, o sea las ciencias, así como la </a:t>
            </a:r>
            <a:r>
              <a:rPr lang="es-ES" b="1" u="sng" dirty="0" smtClean="0"/>
              <a:t>elocuencia cuyo grado más elevado será la retórica</a:t>
            </a:r>
            <a:r>
              <a:rPr lang="es-ES" b="1" dirty="0" smtClean="0"/>
              <a:t>. Estas disciplinas forman lo que, según Quintiliano, los griegos llamaban enkyklios paideía, </a:t>
            </a:r>
            <a:r>
              <a:rPr lang="es-ES" b="1" u="sng" dirty="0" smtClean="0"/>
              <a:t>cultura completa o enciclopédica. </a:t>
            </a:r>
            <a:endParaRPr lang="es-CO" b="1" u="sng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7C58-F302-4282-A928-00C4E0E31984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19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2" descr="https://encrypted-tbn1.gstatic.com/images?q=tbn:ANd9GcSd86Sb0uQ4K0Gw-8tfpzQ4hHHy0cFM-E8Q0Syl73gJnlCDQNBQU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42493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9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1814"/>
            <a:ext cx="8888247" cy="666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6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63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PLATÓN( 428-c. 347 a.C.),</a:t>
            </a: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5113337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</a:gradFill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Filósofo griego, marco la  historia de la filosofía occidental.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Originalmente llamado Aristocles,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‘el de anchas espaldas’.</a:t>
            </a:r>
          </a:p>
          <a:p>
            <a:pPr algn="ctr" eaLnBrk="1" hangingPunct="1">
              <a:lnSpc>
                <a:spcPct val="90000"/>
              </a:lnSpc>
            </a:pPr>
            <a:endParaRPr lang="es-E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Fue el primero en utilizar el término filosofía, que significa 'amor a la sabiduría'.</a:t>
            </a:r>
          </a:p>
          <a:p>
            <a:pPr algn="ctr" eaLnBrk="1" hangingPunct="1">
              <a:lnSpc>
                <a:spcPct val="90000"/>
              </a:lnSpc>
            </a:pPr>
            <a:endParaRPr lang="es-E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objetivo del filósofo, según Platón, es conocer las formas perfectas e instruir a los demás en ese conocimiento.</a:t>
            </a:r>
          </a:p>
          <a:p>
            <a:pPr eaLnBrk="1" hangingPunct="1">
              <a:lnSpc>
                <a:spcPct val="90000"/>
              </a:lnSpc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dirty="0" smtClean="0"/>
          </a:p>
          <a:p>
            <a:pPr eaLnBrk="1" hangingPunct="1">
              <a:lnSpc>
                <a:spcPct val="90000"/>
              </a:lnSpc>
            </a:pPr>
            <a:endParaRPr lang="es-ES" sz="16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43380-4FAF-44EB-A9C4-A523F5510C23}" type="slidenum">
              <a:rPr lang="es-ES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47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LA MEMORIA</a:t>
            </a:r>
            <a:endParaRPr lang="es-CO" b="1" dirty="0"/>
          </a:p>
        </p:txBody>
      </p:sp>
      <p:sp>
        <p:nvSpPr>
          <p:cNvPr id="501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Sobre la forma de impartir la escuela se recuerdan su sádica severidad y la miseria de sus maestros. 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Estos eran domadores 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que hablaban y los alumnos repetían. 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La mayor parte de las enseñanzas se aprendían de memoria</a:t>
            </a:r>
            <a:r>
              <a:rPr lang="es-ES" dirty="0" smtClean="0"/>
              <a:t>.</a:t>
            </a:r>
            <a:endParaRPr lang="es-C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5D9C0-C00A-49D5-9EBC-AFCD951A31E5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12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PLATÓN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114040"/>
          </a:xfrm>
          <a:gradFill rotWithShape="1">
            <a:gsLst>
              <a:gs pos="0">
                <a:srgbClr val="CCECFF"/>
              </a:gs>
              <a:gs pos="100000">
                <a:srgbClr val="5E6D76"/>
              </a:gs>
            </a:gsLst>
            <a:lin ang="0" scaled="1"/>
          </a:gradFill>
        </p:spPr>
        <p:txBody>
          <a:bodyPr/>
          <a:lstStyle/>
          <a:p>
            <a:pPr algn="just" eaLnBrk="1" hangingPunct="1"/>
            <a:r>
              <a:rPr lang="es-ES" b="1" dirty="0" smtClean="0">
                <a:solidFill>
                  <a:schemeClr val="bg1"/>
                </a:solidFill>
              </a:rPr>
              <a:t>En el 387 </a:t>
            </a:r>
            <a:r>
              <a:rPr lang="es-ES" b="1" dirty="0" err="1" smtClean="0">
                <a:solidFill>
                  <a:schemeClr val="bg1"/>
                </a:solidFill>
              </a:rPr>
              <a:t>a.c.</a:t>
            </a:r>
            <a:r>
              <a:rPr lang="es-ES" b="1" dirty="0" smtClean="0">
                <a:solidFill>
                  <a:schemeClr val="bg1"/>
                </a:solidFill>
              </a:rPr>
              <a:t> fundó en Atenas la </a:t>
            </a:r>
            <a:r>
              <a:rPr lang="es-ES" b="1" u="sng" dirty="0" smtClean="0">
                <a:solidFill>
                  <a:schemeClr val="bg1"/>
                </a:solidFill>
              </a:rPr>
              <a:t>Academia, institución  considerada como la primera universidad europea</a:t>
            </a:r>
            <a:r>
              <a:rPr lang="es-ES" b="1" dirty="0" smtClean="0">
                <a:solidFill>
                  <a:schemeClr val="bg1"/>
                </a:solidFill>
              </a:rPr>
              <a:t>. Ofrecía un amplio plan de estudios, que incluía materias como Astronomía, Biología, Matemáticas, Teoría Política y Filosofía. Aristóteles fue su alumno más destacado.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sz="28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271E2-A70D-49BF-8617-7C9CA60BFD05}" type="slidenum">
              <a:rPr lang="es-ES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15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1152525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s-ES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s-ES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ARISTÓTELES </a:t>
            </a:r>
            <a:br>
              <a:rPr lang="es-ES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s-ES" sz="4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4683125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Alumno de Platón, compartía la reverencia de su maestro por el conocimiento humano dándole gran importancia a los </a:t>
            </a:r>
            <a:r>
              <a:rPr lang="es-ES" b="1" u="sng" dirty="0" smtClean="0">
                <a:latin typeface="Arial" pitchFamily="34" charset="0"/>
                <a:cs typeface="Arial" pitchFamily="34" charset="0"/>
              </a:rPr>
              <a:t>métodos arraigados en la observación y la experiencia.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Estudió y sistematizó casi todas las ramas existentes.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8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6BF4B-AA4C-4ECF-8EC8-0602BEF2911A}" type="slidenum">
              <a:rPr lang="es-ES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46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ARISTÓTELES</a:t>
            </a:r>
          </a:p>
        </p:txBody>
      </p:sp>
      <p:sp>
        <p:nvSpPr>
          <p:cNvPr id="25603" name="Rectangle 3" descr="Pergamino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186048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2" algn="just" eaLnBrk="1" hangingPunct="1">
              <a:lnSpc>
                <a:spcPct val="90000"/>
              </a:lnSpc>
            </a:pPr>
            <a:r>
              <a:rPr lang="es-E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Aristóteles es quizá el pensador más importante y de mayor influencia en la historia y el desarrollo intelectual de Occidente, delimitó el campo conocido como lógica formal, inició la zoología.  Conocido por los pensadores medievales como </a:t>
            </a:r>
            <a:r>
              <a:rPr lang="es-ES" sz="3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'el filósofo</a:t>
            </a:r>
            <a:r>
              <a:rPr lang="es-E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 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3921E-86B1-4C6C-9827-1DC6EDED731D}" type="slidenum">
              <a:rPr lang="es-ES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4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O" b="1" dirty="0" smtClean="0"/>
              <a:t>ISOCRATES</a:t>
            </a:r>
            <a:endParaRPr lang="es-CO" b="1" dirty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Para Isócrates, heredero de los sofistas, para el cual la educación se traduce en una instrucción oratoria y retórica, 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en el arte de hablar en público en los consejos y en las asambleas.</a:t>
            </a:r>
          </a:p>
          <a:p>
            <a:pPr algn="just" eaLnBrk="1" hangingPunct="1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Para los griegos la oratoria se convertirá de hecho en el contenido y el fin de la instrucción.</a:t>
            </a:r>
            <a:endParaRPr lang="es-CO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2D5DE-F4FA-4C0B-A6D3-F8892B0702E0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76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52525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CÍNICOS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535487"/>
          </a:xfrm>
          <a:gradFill rotWithShape="1">
            <a:gsLst>
              <a:gs pos="0">
                <a:srgbClr val="CCFFFF"/>
              </a:gs>
              <a:gs pos="100000">
                <a:srgbClr val="5E7676"/>
              </a:gs>
            </a:gsLst>
            <a:lin ang="0" scaled="1"/>
          </a:gradFill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Escuela de filósofos griegos fundada por  Diógenes durante la segunda mitad del siglo IV a.C.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palabra cínico podría derivar de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Kyon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podría aplicarse a los miembros de esta escuela por su peculiar modo de vivir,  </a:t>
            </a:r>
            <a:r>
              <a:rPr lang="es-E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atrajeron la atención por sus excentricidades y por su insolencia.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FB18F-EF03-4E3E-8C99-8B54067B4B68}" type="slidenum">
              <a:rPr lang="es-ES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22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EPICUREÍSMO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824413"/>
          </a:xfr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Basado en las enseñanzas del filósofo griego Epicuro. La doctrina más conocida, </a:t>
            </a:r>
            <a:r>
              <a:rPr lang="es-ES" sz="28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placer constituye el bien supremo y la meta más importante de la vida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prefieren los </a:t>
            </a:r>
            <a:r>
              <a:rPr lang="es-E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placeres </a:t>
            </a:r>
            <a:r>
              <a:rPr lang="es-E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intelectuales NO 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los sensuales, que tienden a perturbar la paz del espíritu.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verdadera felicidad, según enseñó Epicuro, consiste en la serenidad que resulta del dominio del miedo, es decir, de los dioses, de la muerte y de la vida futura.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E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s-ES" sz="2400" dirty="0" smtClean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4715D-F525-438C-B48F-33093C95FFEA}" type="slidenum">
              <a:rPr lang="es-ES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20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s-ES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ESCEPTICISMO</a:t>
            </a:r>
            <a:endParaRPr lang="es-ES" sz="48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Doctrina que niega la posibilidad de alcanzar el conocimiento de la realidad, como es en sí misma, fuera de la percepción humana.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Escepticismo significa duda de lo que es generalmente aceptado como verdad.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Todo el escepticismo filosófico,  está basado en la validez del conocimiento humano</a:t>
            </a:r>
          </a:p>
          <a:p>
            <a:pPr eaLnBrk="1" hangingPunct="1">
              <a:lnSpc>
                <a:spcPct val="90000"/>
              </a:lnSpc>
            </a:pPr>
            <a:endParaRPr lang="es-E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A7B04-C2F3-43AD-A151-9A61C6C3B0F3}" type="slidenum">
              <a:rPr lang="es-ES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13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1406</TotalTime>
  <Words>968</Words>
  <Application>Microsoft Office PowerPoint</Application>
  <PresentationFormat>Presentación en pantalla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Brío</vt:lpstr>
      <vt:lpstr>Presentación de PowerPoint</vt:lpstr>
      <vt:lpstr>PLATÓN( 428-c. 347 a.C.), </vt:lpstr>
      <vt:lpstr>PLATÓN</vt:lpstr>
      <vt:lpstr> ARISTÓTELES  </vt:lpstr>
      <vt:lpstr>ARISTÓTELES</vt:lpstr>
      <vt:lpstr>ISOCRATES</vt:lpstr>
      <vt:lpstr>CÍNICOS</vt:lpstr>
      <vt:lpstr>EPICUREÍSMO</vt:lpstr>
      <vt:lpstr>ESCEPTICISMO</vt:lpstr>
      <vt:lpstr>PROTÁGORAS (480-C. 411 A.C.)</vt:lpstr>
      <vt:lpstr>PIRRÓN (C. 360-C. 272 A.C.)</vt:lpstr>
      <vt:lpstr>PIRRÓN</vt:lpstr>
      <vt:lpstr>ROMA</vt:lpstr>
      <vt:lpstr>EL ESCLAVO MAESTRO</vt:lpstr>
      <vt:lpstr>LOS GRIEGOS CONQUISTARON A ROMA</vt:lpstr>
      <vt:lpstr>QUINTILIANO</vt:lpstr>
      <vt:lpstr>HOMBRE CULTO</vt:lpstr>
      <vt:lpstr>Presentación de PowerPoint</vt:lpstr>
      <vt:lpstr>Presentación de PowerPoint</vt:lpstr>
      <vt:lpstr>LA MEMORIA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edna</dc:creator>
  <cp:lastModifiedBy>edna</cp:lastModifiedBy>
  <cp:revision>8</cp:revision>
  <dcterms:created xsi:type="dcterms:W3CDTF">2015-02-19T12:53:36Z</dcterms:created>
  <dcterms:modified xsi:type="dcterms:W3CDTF">2015-02-20T12:20:00Z</dcterms:modified>
</cp:coreProperties>
</file>